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9753600" cx="13004800"/>
  <p:notesSz cx="6858000" cy="9144000"/>
  <p:embeddedFontLs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bhUYa4UM/teM60ptRjkzaH/UG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d9d0fc0f8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5d9d0fc0f8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d9d0fc0f8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5d9d0fc0f8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dc5384178_0_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5dc5384178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d9d0fc0f8_0_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5d9d0fc0f8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d9d0fc0f8_0_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5d9d0fc0f8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d9d0fc0f8_0_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5d9d0fc0f8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d9d0fc0f8_0_1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5d9d0fc0f8_0_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d9d0fc0f8_0_1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5d9d0fc0f8_0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de134b46f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5de134b46f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dc5384178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5dc5384178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d9d0fc0f8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5d9d0fc0f8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de134b46f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35de134b46f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d9d0fc0f8_0_1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5d9d0fc0f8_0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dc5384178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35dc5384178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d9d0fc0f8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5d9d0fc0f8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dc5384178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5dc5384178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d9d0fc0f8_0_1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5d9d0fc0f8_0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d9d0fc0f8_0_2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5d9d0fc0f8_0_2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">
  <p:cSld name="Cit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i="1" sz="2400"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/>
          <p:nvPr>
            <p:ph idx="2" type="pic"/>
          </p:nvPr>
        </p:nvSpPr>
        <p:spPr>
          <a:xfrm>
            <a:off x="-949853" y="0"/>
            <a:ext cx="14904506" cy="99441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horizontal)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>
            <p:ph idx="2" type="pic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5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centro)">
  <p:cSld name="Título (centro)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(vertical)">
  <p:cSld name="Foto (vertical)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>
            <p:ph idx="2" type="pic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7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(arriba)">
  <p:cSld name="Título (arriba)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viñetas">
  <p:cSld name="Título y viñeta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viñetas y foto">
  <p:cSld name="Título, viñetas y f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>
            <p:ph idx="2" type="pic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8641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1pPr>
            <a:lvl2pPr indent="-48641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2pPr>
            <a:lvl3pPr indent="-48641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3pPr>
            <a:lvl4pPr indent="-48641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4pPr>
            <a:lvl5pPr indent="-48641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ñetas">
  <p:cSld name="Viñeta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fotos">
  <p:cSld name="3 fo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>
            <p:ph idx="2" type="pic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2"/>
          <p:cNvSpPr/>
          <p:nvPr>
            <p:ph idx="3" type="pic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2"/>
          <p:cNvSpPr/>
          <p:nvPr>
            <p:ph idx="4" type="pic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9.jpg"/><Relationship Id="rId6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9.jpg"/><Relationship Id="rId6" Type="http://schemas.openxmlformats.org/officeDocument/2006/relationships/image" Target="../media/image22.jp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4.jp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-foaming-waves-in-north-beach-in-nazare-portugal.jpg" id="59" name="Google Shape;59;p1"/>
          <p:cNvPicPr preferRelativeResize="0"/>
          <p:nvPr/>
        </p:nvPicPr>
        <p:blipFill rotWithShape="1">
          <a:blip r:embed="rId3">
            <a:alphaModFix/>
          </a:blip>
          <a:srcRect b="0" l="12160" r="13465" t="0"/>
          <a:stretch/>
        </p:blipFill>
        <p:spPr>
          <a:xfrm flipH="1">
            <a:off x="-87013" y="-106958"/>
            <a:ext cx="13178928" cy="9967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martech.png" id="60" name="Google Shape;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2046" y="468815"/>
            <a:ext cx="4445001" cy="11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-97582" y="6007100"/>
            <a:ext cx="13199964" cy="1935858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-97582" y="7886700"/>
            <a:ext cx="13200000" cy="9786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487506" y="6422306"/>
            <a:ext cx="10029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b="1" lang="en-US" sz="3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-87025" y="8157650"/>
            <a:ext cx="132000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/>
          </a:p>
        </p:txBody>
      </p:sp>
      <p:pic>
        <p:nvPicPr>
          <p:cNvPr id="65" name="Google Shape;65;p1" title="up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775" y="468825"/>
            <a:ext cx="1288399" cy="12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 title="mink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1800" y="468825"/>
            <a:ext cx="38100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194" name="Google Shape;194;g35d9d0fc0f8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5d9d0fc0f8_0_35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g35d9d0fc0f8_0_35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g35d9d0fc0f8_0_35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g35d9d0fc0f8_0_35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9" name="Google Shape;199;g35d9d0fc0f8_0_35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5d9d0fc0f8_0_35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SensorML for Metrology Editor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g35d9d0fc0f8_0_35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g35d9d0fc0f8_0_35"/>
          <p:cNvSpPr txBox="1"/>
          <p:nvPr/>
        </p:nvSpPr>
        <p:spPr>
          <a:xfrm>
            <a:off x="745950" y="2119600"/>
            <a:ext cx="109515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SensorML is machine-actionable…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…but difficult to write manually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An user-friendly editor is needed!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35d9d0fc0f8_0_35"/>
          <p:cNvPicPr preferRelativeResize="0"/>
          <p:nvPr/>
        </p:nvPicPr>
        <p:blipFill rotWithShape="1">
          <a:blip r:embed="rId5">
            <a:alphaModFix/>
          </a:blip>
          <a:srcRect b="0" l="0" r="0" t="2210"/>
          <a:stretch/>
        </p:blipFill>
        <p:spPr>
          <a:xfrm>
            <a:off x="6103901" y="2146300"/>
            <a:ext cx="6618299" cy="4271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g35d9d0fc0f8_0_35"/>
          <p:cNvPicPr preferRelativeResize="0"/>
          <p:nvPr/>
        </p:nvPicPr>
        <p:blipFill rotWithShape="1">
          <a:blip r:embed="rId6">
            <a:alphaModFix/>
          </a:blip>
          <a:srcRect b="0" l="0" r="714" t="833"/>
          <a:stretch/>
        </p:blipFill>
        <p:spPr>
          <a:xfrm>
            <a:off x="6732000" y="3477450"/>
            <a:ext cx="6076950" cy="4791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5" name="Google Shape;205;g35d9d0fc0f8_0_35" title="Screenshot from 2025-05-26 14-17-59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250" y="4913716"/>
            <a:ext cx="5636551" cy="3785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6" name="Google Shape;206;g35d9d0fc0f8_0_35"/>
          <p:cNvCxnSpPr/>
          <p:nvPr/>
        </p:nvCxnSpPr>
        <p:spPr>
          <a:xfrm flipH="1" rot="10800000">
            <a:off x="5518050" y="6650100"/>
            <a:ext cx="2168700" cy="1342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211" name="Google Shape;211;g35d9d0fc0f8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5d9d0fc0f8_0_65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g35d9d0fc0f8_0_65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g35d9d0fc0f8_0_65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g35d9d0fc0f8_0_65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g35d9d0fc0f8_0_65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5d9d0fc0f8_0_65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Automated Uncertainty Analysis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g35d9d0fc0f8_0_65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g35d9d0fc0f8_0_65"/>
          <p:cNvSpPr txBox="1"/>
          <p:nvPr/>
        </p:nvSpPr>
        <p:spPr>
          <a:xfrm>
            <a:off x="745950" y="2119600"/>
            <a:ext cx="6743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✓   Machine-actionable calibration certificate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Tool for automated uncertainty analysis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Data correction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Uncertainty estimation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35d9d0fc0f8_0_65" title="SML-uncert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7700" y="4801000"/>
            <a:ext cx="8061174" cy="19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5d9d0fc0f8_0_65" title="correction-uncert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3938" y="2721225"/>
            <a:ext cx="4118271" cy="48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5d9d0fc0f8_0_65"/>
          <p:cNvSpPr txBox="1"/>
          <p:nvPr/>
        </p:nvSpPr>
        <p:spPr>
          <a:xfrm>
            <a:off x="745950" y="6386800"/>
            <a:ext cx="79662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Assumptions: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Linear interpolation between measurements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Worst-case scenario uncertainty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227" name="Google Shape;227;g35dc5384178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5dc5384178_0_71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g35dc5384178_0_71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g35dc5384178_0_71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g35dc5384178_0_71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2" name="Google Shape;232;g35dc5384178_0_71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35dc5384178_0_71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Automated Uncertainty Analysis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g35dc5384178_0_71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5" name="Google Shape;235;g35dc5384178_0_71"/>
          <p:cNvPicPr preferRelativeResize="0"/>
          <p:nvPr/>
        </p:nvPicPr>
        <p:blipFill rotWithShape="1">
          <a:blip r:embed="rId5">
            <a:alphaModFix/>
          </a:blip>
          <a:srcRect b="7074" l="7679" r="7091" t="7797"/>
          <a:stretch/>
        </p:blipFill>
        <p:spPr>
          <a:xfrm>
            <a:off x="1503200" y="2019625"/>
            <a:ext cx="9713913" cy="670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240" name="Google Shape;240;g35d9d0fc0f8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5d9d0fc0f8_0_80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g35d9d0fc0f8_0_80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g35d9d0fc0f8_0_80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g35d9d0fc0f8_0_80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5" name="Google Shape;245;g35d9d0fc0f8_0_80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5d9d0fc0f8_0_80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Metrological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Workflow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g35d9d0fc0f8_0_80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8" name="Google Shape;248;g35d9d0fc0f8_0_80" title="diagrams-infographic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1817250"/>
            <a:ext cx="11980161" cy="71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253" name="Google Shape;253;g35d9d0fc0f8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5d9d0fc0f8_0_95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g35d9d0fc0f8_0_95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g35d9d0fc0f8_0_95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g35d9d0fc0f8_0_95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g35d9d0fc0f8_0_95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5d9d0fc0f8_0_95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Metrological Analysis Workflow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g35d9d0fc0f8_0_95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1" name="Google Shape;261;g35d9d0fc0f8_0_95" title="diagrams-infographic2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1817250"/>
            <a:ext cx="11980161" cy="71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266" name="Google Shape;266;g35d9d0fc0f8_0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35d9d0fc0f8_0_108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g35d9d0fc0f8_0_108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g35d9d0fc0f8_0_108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g35d9d0fc0f8_0_108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g35d9d0fc0f8_0_108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5d9d0fc0f8_0_108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Metrological Analysis Workflow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g35d9d0fc0f8_0_108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4" name="Google Shape;274;g35d9d0fc0f8_0_108" title="diagrams-infographic3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1817250"/>
            <a:ext cx="11980161" cy="71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279" name="Google Shape;279;g35d9d0fc0f8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5d9d0fc0f8_0_120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g35d9d0fc0f8_0_120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g35d9d0fc0f8_0_120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g35d9d0fc0f8_0_120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4" name="Google Shape;284;g35d9d0fc0f8_0_120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5d9d0fc0f8_0_120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Metrological Analysis Workflow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g35d9d0fc0f8_0_120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7" name="Google Shape;287;g35d9d0fc0f8_0_120" title="diagrams-infographic4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1817250"/>
            <a:ext cx="11980161" cy="71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292" name="Google Shape;292;g35d9d0fc0f8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5d9d0fc0f8_0_144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g35d9d0fc0f8_0_144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g35d9d0fc0f8_0_144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g35d9d0fc0f8_0_144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7" name="Google Shape;297;g35d9d0fc0f8_0_144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5d9d0fc0f8_0_144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Metrological Analysis Workflow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g35d9d0fc0f8_0_144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0" name="Google Shape;300;g35d9d0fc0f8_0_144" title="diagrams-infographic5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1817250"/>
            <a:ext cx="11980161" cy="71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305" name="Google Shape;305;g35de134b46f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5de134b46f_0_18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g35de134b46f_0_18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g35de134b46f_0_18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g35de134b46f_0_18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0" name="Google Shape;310;g35de134b46f_0_18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5de134b46f_0_18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Dataset Publishing Workflow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g35de134b46f_0_18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3" name="Google Shape;313;g35de134b46f_0_18" title="diagrams_v2-workflow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725" y="2376575"/>
            <a:ext cx="10734674" cy="47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318" name="Google Shape;318;g35dc5384178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5dc5384178_0_56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g35dc5384178_0_56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g35dc5384178_0_56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g35dc5384178_0_56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3" name="Google Shape;323;g35dc5384178_0_56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5dc5384178_0_56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35dc5384178_0_56"/>
          <p:cNvSpPr txBox="1"/>
          <p:nvPr/>
        </p:nvSpPr>
        <p:spPr>
          <a:xfrm>
            <a:off x="745950" y="2119600"/>
            <a:ext cx="102207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Machine-actionable calibration certificates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User-friendly interface to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generate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them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Automated correction/uncertainty estimation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Scalable solution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Enriched datasets with metrology information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✓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Traceability of the calibration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g35dc5384178_0_56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7" name="Google Shape;327;g35dc5384178_0_56" title="SML-uncert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699" y="6737725"/>
            <a:ext cx="7192926" cy="171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5dc5384178_0_56" title="diagrams_v2-files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69562" y="3140775"/>
            <a:ext cx="3030664" cy="274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5dc5384178_0_56" title="mink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8925" y="6938538"/>
            <a:ext cx="38100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71" name="Google Shape;71;g35d9d0fc0f8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5d9d0fc0f8_0_23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g35d9d0fc0f8_0_23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g35d9d0fc0f8_0_23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g35d9d0fc0f8_0_23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" name="Google Shape;76;g35d9d0fc0f8_0_23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35d9d0fc0f8_0_23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Motivation &amp; Background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g35d9d0fc0f8_0_23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g35d9d0fc0f8_0_23"/>
          <p:cNvSpPr txBox="1"/>
          <p:nvPr/>
        </p:nvSpPr>
        <p:spPr>
          <a:xfrm>
            <a:off x="745950" y="2119600"/>
            <a:ext cx="112545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Accurate models and forecasts rely on sensor data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Data quality is of utmost importance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Bad quality data -&gt;  GIGO effect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Metrology required to ensure data quality: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i="1" lang="en-US" sz="2600">
                <a:latin typeface="Calibri"/>
                <a:ea typeface="Calibri"/>
                <a:cs typeface="Calibri"/>
                <a:sym typeface="Calibri"/>
              </a:rPr>
              <a:t>Calibration corrections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i="1" lang="en-US" sz="2600">
                <a:latin typeface="Calibri"/>
                <a:ea typeface="Calibri"/>
                <a:cs typeface="Calibri"/>
                <a:sym typeface="Calibri"/>
              </a:rPr>
              <a:t>Uncertainties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g35d9d0fc0f8_0_23" title="Screenshot from 2025-05-27 10-15-4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4324" y="1983650"/>
            <a:ext cx="3363425" cy="303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35d9d0fc0f8_0_23" title="Screenshot from 2025-05-27 10-16-1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04318" y="5175875"/>
            <a:ext cx="3363430" cy="303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35d9d0fc0f8_0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5075" y="6057000"/>
            <a:ext cx="5876400" cy="235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-foaming-waves-in-north-beach-in-nazare-portugal.jpg" id="334" name="Google Shape;334;g35de134b46f_0_3"/>
          <p:cNvPicPr preferRelativeResize="0"/>
          <p:nvPr/>
        </p:nvPicPr>
        <p:blipFill rotWithShape="1">
          <a:blip r:embed="rId3">
            <a:alphaModFix/>
          </a:blip>
          <a:srcRect b="0" l="12160" r="13462" t="0"/>
          <a:stretch/>
        </p:blipFill>
        <p:spPr>
          <a:xfrm flipH="1">
            <a:off x="-87012" y="-106958"/>
            <a:ext cx="13178927" cy="9967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martech.png" id="335" name="Google Shape;335;g35de134b46f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2046" y="468815"/>
            <a:ext cx="4445001" cy="11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5de134b46f_0_3"/>
          <p:cNvSpPr/>
          <p:nvPr/>
        </p:nvSpPr>
        <p:spPr>
          <a:xfrm>
            <a:off x="-97582" y="6007100"/>
            <a:ext cx="13200000" cy="19359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g35de134b46f_0_3"/>
          <p:cNvSpPr/>
          <p:nvPr/>
        </p:nvSpPr>
        <p:spPr>
          <a:xfrm>
            <a:off x="-97582" y="7886700"/>
            <a:ext cx="13200000" cy="9786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g35de134b46f_0_3"/>
          <p:cNvSpPr txBox="1"/>
          <p:nvPr/>
        </p:nvSpPr>
        <p:spPr>
          <a:xfrm>
            <a:off x="1487506" y="6422306"/>
            <a:ext cx="10029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b="1" lang="en-US" sz="3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for your attention!</a:t>
            </a:r>
            <a:endParaRPr b="1" sz="33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t/>
            </a:r>
            <a:endParaRPr b="1" sz="33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g35de134b46f_0_3"/>
          <p:cNvSpPr txBox="1"/>
          <p:nvPr/>
        </p:nvSpPr>
        <p:spPr>
          <a:xfrm>
            <a:off x="-87025" y="8157650"/>
            <a:ext cx="13200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340" name="Google Shape;340;g35de134b46f_0_3" title="mink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1800" y="468825"/>
            <a:ext cx="38100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5de134b46f_0_3" title="upc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775" y="468825"/>
            <a:ext cx="1288399" cy="12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35d9d0fc0f8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4825" y="1963149"/>
            <a:ext cx="5199974" cy="3912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martech.png" id="88" name="Google Shape;88;g35d9d0fc0f8_0_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35d9d0fc0f8_0_161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g35d9d0fc0f8_0_161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g35d9d0fc0f8_0_161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g35d9d0fc0f8_0_161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3" name="Google Shape;93;g35d9d0fc0f8_0_161" title="up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5d9d0fc0f8_0_161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Challenges in Current Practice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g35d9d0fc0f8_0_161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g35d9d0fc0f8_0_161"/>
          <p:cNvSpPr txBox="1"/>
          <p:nvPr/>
        </p:nvSpPr>
        <p:spPr>
          <a:xfrm>
            <a:off x="745950" y="2119600"/>
            <a:ext cx="74187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Metrology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is the scientific study of measurement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Defines the units of measurement</a:t>
            </a:r>
            <a:br>
              <a:rPr lang="en-US" sz="2600">
                <a:latin typeface="Calibri"/>
                <a:ea typeface="Calibri"/>
                <a:cs typeface="Calibri"/>
                <a:sym typeface="Calibri"/>
              </a:rPr>
            </a:b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Traceability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: linking measurements made in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practice to the reference standards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Calibration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: comparison of the values delivered by a device under test with those of a </a:t>
            </a:r>
            <a:r>
              <a:rPr i="1" lang="en-US" sz="2600">
                <a:latin typeface="Calibri"/>
                <a:ea typeface="Calibri"/>
                <a:cs typeface="Calibri"/>
                <a:sym typeface="Calibri"/>
              </a:rPr>
              <a:t>calibration standard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of known accuracy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Corrections: post-measurements adjustments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Uncertainty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: dispersion of values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5d9d0fc0f8_0_161" title="Screenshot from 2025-05-27 14-09-1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7925" y="5963000"/>
            <a:ext cx="3721100" cy="2590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102" name="Google Shape;102;g35dc5384178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5dc5384178_0_12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g35dc5384178_0_12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g35dc5384178_0_12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g35dc5384178_0_12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g35dc5384178_0_12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5dc5384178_0_12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Metrology in Oceanography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g35dc5384178_0_12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g35dc5384178_0_12"/>
          <p:cNvSpPr txBox="1"/>
          <p:nvPr/>
        </p:nvSpPr>
        <p:spPr>
          <a:xfrm>
            <a:off x="745950" y="2119600"/>
            <a:ext cx="67434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Calibration Certificates: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Report on the sensor performance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Two main values of interest: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Corrections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to be applied to the data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Uncertainty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associated to every measure</a:t>
            </a:r>
            <a:endParaRPr/>
          </a:p>
        </p:txBody>
      </p:sp>
      <p:pic>
        <p:nvPicPr>
          <p:cNvPr id="111" name="Google Shape;111;g35dc5384178_0_12" title="correction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1750" y="1817250"/>
            <a:ext cx="5150931" cy="713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5dc5384178_0_12"/>
          <p:cNvSpPr txBox="1"/>
          <p:nvPr/>
        </p:nvSpPr>
        <p:spPr>
          <a:xfrm>
            <a:off x="11265100" y="4315525"/>
            <a:ext cx="173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Helvetica Neue"/>
                <a:ea typeface="Helvetica Neue"/>
                <a:cs typeface="Helvetica Neue"/>
                <a:sym typeface="Helvetica Neue"/>
              </a:rPr>
              <a:t>corrected data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g35dc5384178_0_12"/>
          <p:cNvSpPr txBox="1"/>
          <p:nvPr/>
        </p:nvSpPr>
        <p:spPr>
          <a:xfrm>
            <a:off x="11265100" y="2174525"/>
            <a:ext cx="173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Helvetica Neue"/>
                <a:ea typeface="Helvetica Neue"/>
                <a:cs typeface="Helvetica Neue"/>
                <a:sym typeface="Helvetica Neue"/>
              </a:rPr>
              <a:t>raw</a:t>
            </a:r>
            <a:r>
              <a:rPr lang="en-US" sz="1500">
                <a:latin typeface="Helvetica Neue"/>
                <a:ea typeface="Helvetica Neue"/>
                <a:cs typeface="Helvetica Neue"/>
                <a:sym typeface="Helvetica Neue"/>
              </a:rPr>
              <a:t> data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g35dc5384178_0_12"/>
          <p:cNvSpPr txBox="1"/>
          <p:nvPr/>
        </p:nvSpPr>
        <p:spPr>
          <a:xfrm>
            <a:off x="11265100" y="6711550"/>
            <a:ext cx="173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Helvetica Neue"/>
                <a:ea typeface="Helvetica Neue"/>
                <a:cs typeface="Helvetica Neue"/>
                <a:sym typeface="Helvetica Neue"/>
              </a:rPr>
              <a:t>corrected data +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Helvetica Neue"/>
                <a:ea typeface="Helvetica Neue"/>
                <a:cs typeface="Helvetica Neue"/>
                <a:sym typeface="Helvetica Neue"/>
              </a:rPr>
              <a:t>uncertainty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119" name="Google Shape;119;g35d9d0fc0f8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5d9d0fc0f8_0_47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g35d9d0fc0f8_0_47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g35d9d0fc0f8_0_47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g35d9d0fc0f8_0_47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Google Shape;124;g35d9d0fc0f8_0_47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5d9d0fc0f8_0_47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Calibration Certificates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g35d9d0fc0f8_0_47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7" name="Google Shape;127;g35d9d0fc0f8_0_47" title="Screenshot from 2025-05-26 14-18-1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4125" y="1999075"/>
            <a:ext cx="5940350" cy="499991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g35d9d0fc0f8_0_47" title="Screenshot from 2025-05-26 14-17-5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4007" y="2483250"/>
            <a:ext cx="7127630" cy="47870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g35d9d0fc0f8_0_47" title="Screenshot from 2025-05-26 14-17-47.png"/>
          <p:cNvPicPr preferRelativeResize="0"/>
          <p:nvPr/>
        </p:nvPicPr>
        <p:blipFill rotWithShape="1">
          <a:blip r:embed="rId7">
            <a:alphaModFix/>
          </a:blip>
          <a:srcRect b="37197" l="0" r="0" t="0"/>
          <a:stretch/>
        </p:blipFill>
        <p:spPr>
          <a:xfrm>
            <a:off x="6852275" y="3607570"/>
            <a:ext cx="6193750" cy="34606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g35d9d0fc0f8_0_47" title="Screenshot from 2025-05-26 14-17-47.png"/>
          <p:cNvPicPr preferRelativeResize="0"/>
          <p:nvPr/>
        </p:nvPicPr>
        <p:blipFill rotWithShape="1">
          <a:blip r:embed="rId7">
            <a:alphaModFix/>
          </a:blip>
          <a:srcRect b="0" l="0" r="0" t="74148"/>
          <a:stretch/>
        </p:blipFill>
        <p:spPr>
          <a:xfrm>
            <a:off x="3708100" y="6365397"/>
            <a:ext cx="6193750" cy="14245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135" name="Google Shape;135;g35dc5384178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5dc5384178_0_31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35dc5384178_0_31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g35dc5384178_0_31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35dc5384178_0_31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0" name="Google Shape;140;g35dc5384178_0_31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5dc5384178_0_31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Metrology in Oceanography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g35dc5384178_0_31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g35dc5384178_0_31"/>
          <p:cNvSpPr txBox="1"/>
          <p:nvPr/>
        </p:nvSpPr>
        <p:spPr>
          <a:xfrm>
            <a:off x="745950" y="2119600"/>
            <a:ext cx="8750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Calibration certificates in human-readable formats (PDF)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Data correction manually performed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Metrology expertise required for data processing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Modern systems may host tens / hundreds of sensors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Not scalable!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148" name="Google Shape;148;g35d9d0fc0f8_0_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5d9d0fc0f8_0_176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g35d9d0fc0f8_0_176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g35d9d0fc0f8_0_176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g35d9d0fc0f8_0_176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3" name="Google Shape;153;g35d9d0fc0f8_0_176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5d9d0fc0f8_0_176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Automated Uncertainty Analysis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g35d9d0fc0f8_0_176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g35d9d0fc0f8_0_176"/>
          <p:cNvSpPr txBox="1"/>
          <p:nvPr/>
        </p:nvSpPr>
        <p:spPr>
          <a:xfrm>
            <a:off x="7301225" y="2093175"/>
            <a:ext cx="6549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 b="1" sz="2600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Calibration certificates in PDF format </a:t>
            </a:r>
            <a:br>
              <a:rPr lang="en-US" sz="26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(human readable)</a:t>
            </a:r>
            <a:endParaRPr sz="2600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Need for machine-actionable </a:t>
            </a:r>
            <a:br>
              <a:rPr lang="en-US" sz="26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alternative</a:t>
            </a:r>
            <a:endParaRPr sz="2600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35d9d0fc0f8_0_176" title="diagrams-idea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000" y="6149349"/>
            <a:ext cx="8732874" cy="24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5d9d0fc0f8_0_176"/>
          <p:cNvSpPr txBox="1"/>
          <p:nvPr/>
        </p:nvSpPr>
        <p:spPr>
          <a:xfrm>
            <a:off x="922225" y="2224250"/>
            <a:ext cx="6549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Automates calibration data integration</a:t>
            </a:r>
            <a:br>
              <a:rPr lang="en-US" sz="2600">
                <a:latin typeface="Calibri"/>
                <a:ea typeface="Calibri"/>
                <a:cs typeface="Calibri"/>
                <a:sym typeface="Calibri"/>
              </a:rPr>
            </a:b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Common data formats (NetCDF nd CSV)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Interoperable calibration metadata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Embeds corrected values and uncertainties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35d9d0fc0f8_0_176" title="mink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77700" y="7071289"/>
            <a:ext cx="3385613" cy="8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" title="Screenshot from 2025-05-26 15-40-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013" y="2290850"/>
            <a:ext cx="5022876" cy="4893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martech.png" id="165" name="Google Shape;1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"/>
          <p:cNvSpPr/>
          <p:nvPr/>
        </p:nvSpPr>
        <p:spPr>
          <a:xfrm>
            <a:off x="-97582" y="9107586"/>
            <a:ext cx="6549381" cy="764035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6424116" y="9107586"/>
            <a:ext cx="6692653" cy="755689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0" name="Google Shape;170;p2" title="up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SensorML standard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2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"/>
          <p:cNvSpPr txBox="1"/>
          <p:nvPr/>
        </p:nvSpPr>
        <p:spPr>
          <a:xfrm>
            <a:off x="745950" y="2119600"/>
            <a:ext cx="66927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SensorML: machine-actionable metadata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Focus on metadata interoperability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i="1" lang="en-US" sz="2300">
                <a:latin typeface="Calibri"/>
                <a:ea typeface="Calibri"/>
                <a:cs typeface="Calibri"/>
                <a:sym typeface="Calibri"/>
              </a:rPr>
              <a:t>Interoperability: Machine-to-machine information exchange and utilization</a:t>
            </a:r>
            <a:endParaRPr i="1" sz="23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SensorML for Metrology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Template to encode calibration certificates into SensorML metadata files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Can be parsed and interpreted by machines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Automatization!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martech.png" id="178" name="Google Shape;178;g35d9d0fc0f8_0_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584" y="456115"/>
            <a:ext cx="2718063" cy="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5d9d0fc0f8_0_222"/>
          <p:cNvSpPr/>
          <p:nvPr/>
        </p:nvSpPr>
        <p:spPr>
          <a:xfrm>
            <a:off x="-97582" y="9107586"/>
            <a:ext cx="6549300" cy="764100"/>
          </a:xfrm>
          <a:prstGeom prst="rect">
            <a:avLst/>
          </a:prstGeom>
          <a:solidFill>
            <a:srgbClr val="EB832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g35d9d0fc0f8_0_222"/>
          <p:cNvSpPr/>
          <p:nvPr/>
        </p:nvSpPr>
        <p:spPr>
          <a:xfrm>
            <a:off x="6424116" y="9107586"/>
            <a:ext cx="6692700" cy="755700"/>
          </a:xfrm>
          <a:prstGeom prst="rect">
            <a:avLst/>
          </a:prstGeom>
          <a:solidFill>
            <a:srgbClr val="1D355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35d9d0fc0f8_0_222"/>
          <p:cNvSpPr txBox="1"/>
          <p:nvPr/>
        </p:nvSpPr>
        <p:spPr>
          <a:xfrm>
            <a:off x="294333" y="9111759"/>
            <a:ext cx="5876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Integration of Metrological metadata into Oceanographic Datasets</a:t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g35d9d0fc0f8_0_222"/>
          <p:cNvSpPr txBox="1"/>
          <p:nvPr/>
        </p:nvSpPr>
        <p:spPr>
          <a:xfrm>
            <a:off x="6961908" y="9117645"/>
            <a:ext cx="5760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Enoc Martínez, Albert Garcia-Benadí, Florence Salvetat, Matias Carandell, Joaquín del Río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t/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g35d9d0fc0f8_0_222" title="up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300" y="370400"/>
            <a:ext cx="854851" cy="8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5d9d0fc0f8_0_222"/>
          <p:cNvSpPr txBox="1"/>
          <p:nvPr/>
        </p:nvSpPr>
        <p:spPr>
          <a:xfrm>
            <a:off x="688900" y="864450"/>
            <a:ext cx="10951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SensorML for Metrology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g35d9d0fc0f8_0_222"/>
          <p:cNvCxnSpPr/>
          <p:nvPr/>
        </p:nvCxnSpPr>
        <p:spPr>
          <a:xfrm>
            <a:off x="745950" y="1758050"/>
            <a:ext cx="11521800" cy="0"/>
          </a:xfrm>
          <a:prstGeom prst="straightConnector1">
            <a:avLst/>
          </a:prstGeom>
          <a:noFill/>
          <a:ln cap="flat" cmpd="sng" w="28575">
            <a:solidFill>
              <a:srgbClr val="1D355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6" name="Google Shape;186;g35d9d0fc0f8_0_222" title="Screenshot from 2025-05-26 14-18-1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25" y="1963275"/>
            <a:ext cx="6193750" cy="521319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g35d9d0fc0f8_0_222"/>
          <p:cNvSpPr txBox="1"/>
          <p:nvPr/>
        </p:nvSpPr>
        <p:spPr>
          <a:xfrm>
            <a:off x="5732450" y="1963275"/>
            <a:ext cx="6692700" cy="48333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200">
              <a:solidFill>
                <a:srgbClr val="9876A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 "components"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2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endParaRPr sz="12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200">
              <a:solidFill>
                <a:srgbClr val="9876A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     "capabilities"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2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{</a:t>
            </a:r>
            <a:endParaRPr sz="12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"id"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"specifications"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2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"description"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"Manufacturer Specifications"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2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"capabilities"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endParaRPr sz="12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{</a:t>
            </a:r>
            <a:endParaRPr sz="12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"type"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"Quantity"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2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"label"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"resolution"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2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"definition"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"..."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2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"uom"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rgbClr val="A9B7C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"label"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"°C"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2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"href"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"http://.../P06/current/UPAA"</a:t>
            </a:r>
            <a:endParaRPr sz="1200">
              <a:solidFill>
                <a:srgbClr val="6A87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6A8759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2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200">
                <a:solidFill>
                  <a:srgbClr val="9876AA"/>
                </a:solidFill>
                <a:latin typeface="Courier New"/>
                <a:ea typeface="Courier New"/>
                <a:cs typeface="Courier New"/>
                <a:sym typeface="Courier New"/>
              </a:rPr>
              <a:t>"value"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US" sz="12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0.0001</a:t>
            </a:r>
            <a:endParaRPr sz="1200">
              <a:solidFill>
                <a:srgbClr val="6897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6897BB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US" sz="12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-US" sz="1200">
                <a:solidFill>
                  <a:srgbClr val="CC783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200">
              <a:solidFill>
                <a:srgbClr val="CC783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35d9d0fc0f8_0_222" title="Screenshot from 2025-05-26 14-17-5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400" y="4214576"/>
            <a:ext cx="7196431" cy="48332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g35d9d0fc0f8_0_222"/>
          <p:cNvSpPr txBox="1"/>
          <p:nvPr/>
        </p:nvSpPr>
        <p:spPr>
          <a:xfrm>
            <a:off x="6029500" y="5469975"/>
            <a:ext cx="6692700" cy="3469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100">
                <a:solidFill>
                  <a:srgbClr val="9876AA"/>
                </a:solidFill>
                <a:latin typeface="Consolas"/>
                <a:ea typeface="Consolas"/>
                <a:cs typeface="Consolas"/>
                <a:sym typeface="Consolas"/>
              </a:rPr>
              <a:t>"encoding"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{ </a:t>
            </a:r>
            <a:r>
              <a:rPr lang="en-US" sz="1100">
                <a:solidFill>
                  <a:srgbClr val="9876AA"/>
                </a:solidFill>
                <a:latin typeface="Consolas"/>
                <a:ea typeface="Consolas"/>
                <a:cs typeface="Consolas"/>
                <a:sym typeface="Consolas"/>
              </a:rPr>
              <a:t>"type"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>
                <a:solidFill>
                  <a:srgbClr val="6A8759"/>
                </a:solidFill>
                <a:latin typeface="Consolas"/>
                <a:ea typeface="Consolas"/>
                <a:cs typeface="Consolas"/>
                <a:sym typeface="Consolas"/>
              </a:rPr>
              <a:t>"JSONEncoding"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</a:t>
            </a:r>
            <a:r>
              <a:rPr lang="en-US" sz="1100">
                <a:solidFill>
                  <a:srgbClr val="9876AA"/>
                </a:solidFill>
                <a:latin typeface="Consolas"/>
                <a:ea typeface="Consolas"/>
                <a:cs typeface="Consolas"/>
                <a:sym typeface="Consolas"/>
              </a:rPr>
              <a:t>"values"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>
              <a:solidFill>
                <a:srgbClr val="A9B7C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                 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0.000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0.000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0.000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5.132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5.132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0.000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0.030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9.976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9.975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0.001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12.050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12.048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14.978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14.979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-0.001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18.032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18.030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20.028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20.026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21.975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21.973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24.974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24.972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28.015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28.012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>
              <a:solidFill>
                <a:srgbClr val="CC783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30.028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30.026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0.002</a:t>
            </a:r>
            <a:r>
              <a:rPr lang="en-US" sz="1100">
                <a:solidFill>
                  <a:srgbClr val="CC7832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100">
                <a:solidFill>
                  <a:srgbClr val="6897BB"/>
                </a:solidFill>
                <a:latin typeface="Consolas"/>
                <a:ea typeface="Consolas"/>
                <a:cs typeface="Consolas"/>
                <a:sym typeface="Consolas"/>
              </a:rPr>
              <a:t>.010</a:t>
            </a: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>
              <a:solidFill>
                <a:srgbClr val="A9B7C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               ]</a:t>
            </a:r>
            <a:endParaRPr sz="1100">
              <a:solidFill>
                <a:srgbClr val="A9B7C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           }</a:t>
            </a:r>
            <a:endParaRPr sz="1100">
              <a:solidFill>
                <a:srgbClr val="A9B7C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9B7C6"/>
                </a:solidFill>
                <a:latin typeface="Consolas"/>
                <a:ea typeface="Consolas"/>
                <a:cs typeface="Consolas"/>
                <a:sym typeface="Consolas"/>
              </a:rPr>
              <a:t>         ]</a:t>
            </a:r>
            <a:endParaRPr sz="1100">
              <a:solidFill>
                <a:srgbClr val="A9B7C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897B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